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2" r:id="rId4"/>
    <p:sldId id="283" r:id="rId5"/>
    <p:sldId id="294" r:id="rId6"/>
    <p:sldId id="287" r:id="rId7"/>
    <p:sldId id="289" r:id="rId8"/>
    <p:sldId id="297" r:id="rId9"/>
    <p:sldId id="292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593" autoAdjust="0"/>
  </p:normalViewPr>
  <p:slideViewPr>
    <p:cSldViewPr>
      <p:cViewPr>
        <p:scale>
          <a:sx n="50" d="100"/>
          <a:sy n="50" d="100"/>
        </p:scale>
        <p:origin x="4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1B8CE-5A8C-4F71-9A60-5D13C3AD4FF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9093-B0BC-4111-8886-6A6B9734ED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9093-B0BC-4111-8886-6A6B9734E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9093-B0BC-4111-8886-6A6B9734ED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9093-B0BC-4111-8886-6A6B9734ED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9093-B0BC-4111-8886-6A6B9734ED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tendimento@mkrlaw.com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828800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8287995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E10406-00D2-441C-B66B-1516F4F95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8" r="5650" b="-1"/>
          <a:stretch/>
        </p:blipFill>
        <p:spPr>
          <a:xfrm>
            <a:off x="5836329" y="1474842"/>
            <a:ext cx="12451668" cy="8812158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573FD1F-5DD8-FA44-8E86-DFCB231AD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16" b="1"/>
          <a:stretch/>
        </p:blipFill>
        <p:spPr>
          <a:xfrm>
            <a:off x="400050" y="540034"/>
            <a:ext cx="8014207" cy="6679752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4012" y="7200900"/>
            <a:ext cx="557398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 e Campinas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atendimento@mkrlaw.com.br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9C38AC-6AB8-41A3-95B5-846E13C8A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3" t="20429" r="22065" b="22735"/>
          <a:stretch/>
        </p:blipFill>
        <p:spPr>
          <a:xfrm>
            <a:off x="2448560" y="1257300"/>
            <a:ext cx="6720840" cy="4114800"/>
          </a:xfrm>
          <a:prstGeom prst="rect">
            <a:avLst/>
          </a:prstGeom>
        </p:spPr>
      </p:pic>
      <p:pic>
        <p:nvPicPr>
          <p:cNvPr id="2050" name="Picture 2" descr="Saiba como fazer uma estratégia de negócios de acordo com o perfil da  empresa">
            <a:extLst>
              <a:ext uri="{FF2B5EF4-FFF2-40B4-BE49-F238E27FC236}">
                <a16:creationId xmlns:a16="http://schemas.microsoft.com/office/drawing/2014/main" id="{04CEB22A-73D6-4DF3-BAD5-37DA67A2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0"/>
            <a:ext cx="104013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3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4709" y="2628408"/>
            <a:ext cx="7832271" cy="4928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i="1" dirty="0">
                <a:solidFill>
                  <a:schemeClr val="bg1"/>
                </a:solidFill>
              </a:rPr>
              <a:t>Fundado pelo sócio Diógenes Mizumukai Rodrigues, o </a:t>
            </a:r>
            <a:r>
              <a:rPr lang="pt-BR" sz="2400" i="1" dirty="0" err="1">
                <a:solidFill>
                  <a:schemeClr val="bg1"/>
                </a:solidFill>
              </a:rPr>
              <a:t>Escritório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b="1" i="1" dirty="0">
                <a:solidFill>
                  <a:schemeClr val="bg1"/>
                </a:solidFill>
              </a:rPr>
              <a:t>MKR </a:t>
            </a:r>
            <a:r>
              <a:rPr lang="pt-BR" sz="2400" i="1" dirty="0">
                <a:solidFill>
                  <a:schemeClr val="bg1"/>
                </a:solidFill>
              </a:rPr>
              <a:t>inspira-se em uma filosofia de atendimento diferenciado, com o </a:t>
            </a:r>
            <a:r>
              <a:rPr lang="pt-BR" sz="2400" i="1" dirty="0" err="1">
                <a:solidFill>
                  <a:schemeClr val="bg1"/>
                </a:solidFill>
              </a:rPr>
              <a:t>propósito</a:t>
            </a:r>
            <a:r>
              <a:rPr lang="pt-BR" sz="2400" i="1" dirty="0">
                <a:solidFill>
                  <a:schemeClr val="bg1"/>
                </a:solidFill>
              </a:rPr>
              <a:t> de oferecer </a:t>
            </a:r>
            <a:r>
              <a:rPr lang="pt-BR" sz="2400" i="1" dirty="0" err="1">
                <a:solidFill>
                  <a:schemeClr val="bg1"/>
                </a:solidFill>
              </a:rPr>
              <a:t>serviços</a:t>
            </a:r>
            <a:r>
              <a:rPr lang="pt-BR" sz="2400" i="1" dirty="0">
                <a:solidFill>
                  <a:schemeClr val="bg1"/>
                </a:solidFill>
              </a:rPr>
              <a:t> de alta qualidade para seus clientes. O </a:t>
            </a:r>
            <a:r>
              <a:rPr lang="pt-BR" sz="2400" b="1" i="1" dirty="0">
                <a:solidFill>
                  <a:schemeClr val="bg1"/>
                </a:solidFill>
              </a:rPr>
              <a:t>MKR</a:t>
            </a:r>
            <a:r>
              <a:rPr lang="pt-BR" sz="2400" i="1" dirty="0">
                <a:solidFill>
                  <a:schemeClr val="bg1"/>
                </a:solidFill>
              </a:rPr>
              <a:t> presta assessoria jurídica especializada nas diversas áreas do Direito  relacionadas a empresas e a negócios. Constituído por equipe de advogados multidisciplinar, que trabalha de forma integrada, oferecendo excelência na prestação de serviços advocatícios altamente especializados para o mercado corporativo.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11BFB8D-DECF-A945-AC3B-55DBDC91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1" t="4482" r="3720" b="33657"/>
          <a:stretch/>
        </p:blipFill>
        <p:spPr>
          <a:xfrm>
            <a:off x="152399" y="8572500"/>
            <a:ext cx="2724465" cy="1356220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AA999297-B35C-D14C-A79E-E5F780F1C6B9}"/>
              </a:ext>
            </a:extLst>
          </p:cNvPr>
          <p:cNvSpPr txBox="1"/>
          <p:nvPr/>
        </p:nvSpPr>
        <p:spPr>
          <a:xfrm>
            <a:off x="0" y="1228317"/>
            <a:ext cx="9372600" cy="769441"/>
          </a:xfrm>
          <a:prstGeom prst="rect">
            <a:avLst/>
          </a:prstGeom>
          <a:solidFill>
            <a:srgbClr val="323E4E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pt-BR" sz="5000" spc="504" dirty="0">
                <a:solidFill>
                  <a:schemeClr val="bg1"/>
                </a:solidFill>
                <a:latin typeface="League Spartan Bold"/>
              </a:rPr>
              <a:t>QUEM SOMOS</a:t>
            </a:r>
            <a:endParaRPr lang="en-US" sz="5000" u="none" spc="504" dirty="0">
              <a:solidFill>
                <a:schemeClr val="bg1"/>
              </a:solidFill>
              <a:latin typeface="League Spartan Bold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5D2025-254C-4773-BF67-DAE988ED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944880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4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002967" y="623385"/>
            <a:ext cx="9456233" cy="2530571"/>
            <a:chOff x="-25991" y="-327996"/>
            <a:chExt cx="11568218" cy="3374098"/>
          </a:xfrm>
        </p:grpSpPr>
        <p:sp>
          <p:nvSpPr>
            <p:cNvPr id="4" name="TextBox 4"/>
            <p:cNvSpPr txBox="1"/>
            <p:nvPr/>
          </p:nvSpPr>
          <p:spPr>
            <a:xfrm>
              <a:off x="-25991" y="481295"/>
              <a:ext cx="11568218" cy="256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Advocacia moderna, efetiva e com foco no resultado dos nossos clientes. Com competência e praticidade, trabalhamos com soluções jurídicas adaptadas à realidade e peculiaridades de cada um de nossos clientes, que contam com nossa presença em qualquer momento e em qualquer lugar.</a:t>
              </a:r>
              <a:endParaRPr lang="en-US" sz="2500" dirty="0">
                <a:solidFill>
                  <a:schemeClr val="bg1"/>
                </a:solidFill>
                <a:latin typeface="League Spartan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27996"/>
              <a:ext cx="6508672" cy="215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pt-BR" sz="3500" b="1" spc="120" dirty="0">
                  <a:solidFill>
                    <a:schemeClr val="bg1"/>
                  </a:solidFill>
                  <a:latin typeface="League Spartan Bold"/>
                </a:rPr>
                <a:t>VISÃO</a:t>
              </a:r>
            </a:p>
            <a:p>
              <a:endParaRPr lang="pt-BR" sz="3500" b="1" spc="120" dirty="0">
                <a:solidFill>
                  <a:schemeClr val="bg1"/>
                </a:solidFill>
                <a:latin typeface="League Spartan Bold"/>
              </a:endParaRPr>
            </a:p>
            <a:p>
              <a:endParaRPr lang="pt-BR" sz="3500" b="1" spc="120" dirty="0">
                <a:solidFill>
                  <a:schemeClr val="bg1"/>
                </a:solidFill>
                <a:latin typeface="League Spartan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02966" y="3592914"/>
            <a:ext cx="9456234" cy="2155008"/>
            <a:chOff x="-37807" y="-501597"/>
            <a:chExt cx="11568218" cy="2873346"/>
          </a:xfrm>
        </p:grpSpPr>
        <p:sp>
          <p:nvSpPr>
            <p:cNvPr id="7" name="TextBox 7"/>
            <p:cNvSpPr txBox="1"/>
            <p:nvPr/>
          </p:nvSpPr>
          <p:spPr>
            <a:xfrm>
              <a:off x="-37807" y="319904"/>
              <a:ext cx="11568218" cy="205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(i) Segurança e excelência na prestação de serviços, (ii) foco no </a:t>
              </a:r>
              <a:r>
                <a:rPr lang="pt-BR" sz="2500" i="1" dirty="0">
                  <a:solidFill>
                    <a:schemeClr val="bg1"/>
                  </a:solidFill>
                  <a:latin typeface="League Spartan Bold"/>
                </a:rPr>
                <a:t>core business </a:t>
              </a:r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do cliente, (</a:t>
              </a:r>
              <a:r>
                <a:rPr lang="pt-BR" sz="2500" dirty="0" err="1">
                  <a:solidFill>
                    <a:schemeClr val="bg1"/>
                  </a:solidFill>
                  <a:latin typeface="League Spartan Bold"/>
                </a:rPr>
                <a:t>iii</a:t>
              </a:r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) conhecimento técnico aliado à tecnologia, (</a:t>
              </a:r>
              <a:r>
                <a:rPr lang="pt-BR" sz="2500" dirty="0" err="1">
                  <a:solidFill>
                    <a:schemeClr val="bg1"/>
                  </a:solidFill>
                  <a:latin typeface="League Spartan Bold"/>
                </a:rPr>
                <a:t>iv</a:t>
              </a:r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) linguagem e comunicação claras, (v) relacionamento leve com todos os nossos colaboradores, clientes e parceiros.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1815" y="-501597"/>
              <a:ext cx="650867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3500" b="1" spc="120" dirty="0">
                  <a:solidFill>
                    <a:schemeClr val="bg1"/>
                  </a:solidFill>
                  <a:latin typeface="League Spartan Bold"/>
                </a:rPr>
                <a:t>VALORES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022460" y="6350014"/>
            <a:ext cx="9436740" cy="2855258"/>
            <a:chOff x="-11815" y="-607465"/>
            <a:chExt cx="11568218" cy="3807010"/>
          </a:xfrm>
        </p:grpSpPr>
        <p:sp>
          <p:nvSpPr>
            <p:cNvPr id="10" name="TextBox 10"/>
            <p:cNvSpPr txBox="1"/>
            <p:nvPr/>
          </p:nvSpPr>
          <p:spPr>
            <a:xfrm>
              <a:off x="-11815" y="121780"/>
              <a:ext cx="11568218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2500" dirty="0">
                  <a:solidFill>
                    <a:schemeClr val="bg1"/>
                  </a:solidFill>
                  <a:latin typeface="League Spartan Bold"/>
                </a:rPr>
                <a:t>Advocacia 4.0, utilizando do constante estudo e da transformação digital para o permanente aprimoramento de nossos profissionais na busca incansável acerca das nuanças de cada cliente e atendimento às suas necessidades. Contamos com parcerias em outras áreas do conhecimento e procuramos sempre viabilizar a sinergia de todos os envolvidos na concretização dos objetivos comuns.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07465"/>
              <a:ext cx="6508672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500" b="1" spc="120" dirty="0">
                  <a:solidFill>
                    <a:schemeClr val="bg1"/>
                  </a:solidFill>
                  <a:latin typeface="League Spartan Bold"/>
                </a:rPr>
                <a:t>PRÁTICA</a:t>
              </a:r>
            </a:p>
          </p:txBody>
        </p:sp>
      </p:grpSp>
      <p:pic>
        <p:nvPicPr>
          <p:cNvPr id="26" name="Picture 2"/>
          <p:cNvPicPr>
            <a:picLocks noChangeAspect="1"/>
          </p:cNvPicPr>
          <p:nvPr/>
        </p:nvPicPr>
        <p:blipFill>
          <a:blip r:embed="rId2">
            <a:alphaModFix amt="39000"/>
          </a:blip>
          <a:srcRect/>
          <a:stretch>
            <a:fillRect/>
          </a:stretch>
        </p:blipFill>
        <p:spPr>
          <a:xfrm>
            <a:off x="1597576" y="3015812"/>
            <a:ext cx="2952389" cy="431005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5EF056C-EB21-412B-B145-F6A1B45BE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4482" r="3720" b="33657"/>
          <a:stretch/>
        </p:blipFill>
        <p:spPr>
          <a:xfrm>
            <a:off x="152399" y="8572500"/>
            <a:ext cx="2724465" cy="1356220"/>
          </a:xfrm>
          <a:prstGeom prst="rect">
            <a:avLst/>
          </a:prstGeom>
        </p:spPr>
      </p:pic>
      <p:grpSp>
        <p:nvGrpSpPr>
          <p:cNvPr id="18" name="Group 16">
            <a:extLst>
              <a:ext uri="{FF2B5EF4-FFF2-40B4-BE49-F238E27FC236}">
                <a16:creationId xmlns:a16="http://schemas.microsoft.com/office/drawing/2014/main" id="{2A50AD73-E6DC-4CDD-BC8B-762262F1AEDA}"/>
              </a:ext>
            </a:extLst>
          </p:cNvPr>
          <p:cNvGrpSpPr/>
          <p:nvPr/>
        </p:nvGrpSpPr>
        <p:grpSpPr>
          <a:xfrm>
            <a:off x="5517588" y="1181058"/>
            <a:ext cx="488623" cy="7594844"/>
            <a:chOff x="0" y="0"/>
            <a:chExt cx="376590" cy="8230462"/>
          </a:xfrm>
          <a:solidFill>
            <a:srgbClr val="00B050"/>
          </a:solidFill>
        </p:grpSpPr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F69C8D4E-0D9A-4C44-BF17-A0FDD24E0684}"/>
                </a:ext>
              </a:extLst>
            </p:cNvPr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  <a:grpFill/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1F8B6D25-591E-4F02-A286-BECB4419B08D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3323BD-E7B3-443F-9E17-D47805086CDB}"/>
                </a:ext>
              </a:extLst>
            </p:cNvPr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  <a:grpFill/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4F90DDCE-DE69-4336-BA80-F619652836F5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</p:grpSp>
    </p:spTree>
    <p:extLst>
      <p:ext uri="{BB962C8B-B14F-4D97-AF65-F5344CB8AC3E}">
        <p14:creationId xmlns:p14="http://schemas.microsoft.com/office/powerpoint/2010/main" val="162056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3760644" y="4418741"/>
            <a:ext cx="5366466" cy="1913452"/>
            <a:chOff x="0" y="972706"/>
            <a:chExt cx="7155288" cy="2551267"/>
          </a:xfrm>
        </p:grpSpPr>
        <p:sp>
          <p:nvSpPr>
            <p:cNvPr id="11" name="TextBox 11"/>
            <p:cNvSpPr txBox="1"/>
            <p:nvPr/>
          </p:nvSpPr>
          <p:spPr>
            <a:xfrm>
              <a:off x="857775" y="1814105"/>
              <a:ext cx="6297513" cy="1709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500" spc="89" dirty="0">
                  <a:latin typeface="League Spartan Bold"/>
                </a:rPr>
                <a:t>QUALIDADE</a:t>
              </a:r>
            </a:p>
            <a:p>
              <a:pPr algn="l">
                <a:lnSpc>
                  <a:spcPts val="5040"/>
                </a:lnSpc>
              </a:pPr>
              <a:r>
                <a:rPr lang="pt-BR" sz="3500" spc="89" dirty="0">
                  <a:latin typeface="League Spartan Bold"/>
                </a:rPr>
                <a:t>KNOW HOW </a:t>
              </a:r>
              <a:endParaRPr lang="en-US" sz="3500" spc="89" dirty="0">
                <a:latin typeface="League Spartan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72706"/>
              <a:ext cx="637260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endParaRPr lang="en-US" sz="3500" spc="44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60644" y="7431633"/>
            <a:ext cx="5277097" cy="1380124"/>
            <a:chOff x="1" y="972706"/>
            <a:chExt cx="7036127" cy="1840163"/>
          </a:xfrm>
        </p:grpSpPr>
        <p:sp>
          <p:nvSpPr>
            <p:cNvPr id="14" name="TextBox 14"/>
            <p:cNvSpPr txBox="1"/>
            <p:nvPr/>
          </p:nvSpPr>
          <p:spPr>
            <a:xfrm>
              <a:off x="738615" y="1103001"/>
              <a:ext cx="6297513" cy="1709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pt-BR" sz="3500" spc="89" dirty="0">
                  <a:latin typeface="League Spartan Bold"/>
                </a:rPr>
                <a:t>GESTÃO</a:t>
              </a:r>
            </a:p>
            <a:p>
              <a:pPr algn="l">
                <a:lnSpc>
                  <a:spcPts val="5040"/>
                </a:lnSpc>
              </a:pPr>
              <a:r>
                <a:rPr lang="pt-BR" sz="3500" spc="89" dirty="0">
                  <a:latin typeface="League Spartan Bold"/>
                </a:rPr>
                <a:t>ESTRATÉGICA</a:t>
              </a:r>
              <a:endParaRPr lang="en-US" sz="3500" spc="89" dirty="0">
                <a:latin typeface="League Spartan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" y="972706"/>
              <a:ext cx="6336981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endParaRPr lang="en-US" sz="3500" spc="44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603748" y="4383633"/>
            <a:ext cx="5051646" cy="1845781"/>
            <a:chOff x="-362927" y="972706"/>
            <a:chExt cx="6735528" cy="2461041"/>
          </a:xfrm>
        </p:grpSpPr>
        <p:sp>
          <p:nvSpPr>
            <p:cNvPr id="17" name="TextBox 17"/>
            <p:cNvSpPr txBox="1"/>
            <p:nvPr/>
          </p:nvSpPr>
          <p:spPr>
            <a:xfrm>
              <a:off x="-362927" y="1723878"/>
              <a:ext cx="6297510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pt-BR" sz="3500" spc="89" dirty="0">
                  <a:latin typeface="League Spartan Bold"/>
                </a:rPr>
                <a:t>WORK FLOW</a:t>
              </a:r>
            </a:p>
            <a:p>
              <a:pPr algn="l">
                <a:lnSpc>
                  <a:spcPts val="5040"/>
                </a:lnSpc>
              </a:pPr>
              <a:r>
                <a:rPr lang="pt-BR" sz="3500" spc="89" dirty="0">
                  <a:latin typeface="League Spartan Bold"/>
                </a:rPr>
                <a:t>EFICIÊNCIA</a:t>
              </a:r>
              <a:endParaRPr lang="en-US" sz="3500" spc="89" dirty="0">
                <a:latin typeface="League Spartan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72706"/>
              <a:ext cx="637260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endParaRPr lang="en-US" sz="3500" spc="44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75943" y="6644953"/>
            <a:ext cx="4779451" cy="1132929"/>
            <a:chOff x="0" y="-76200"/>
            <a:chExt cx="6372601" cy="151057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76200"/>
              <a:ext cx="6297513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en-US" sz="3500" spc="89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2706"/>
              <a:ext cx="637260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endParaRPr lang="en-US" sz="3500" spc="44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-116114"/>
            <a:ext cx="18288000" cy="2876084"/>
            <a:chOff x="-6897" y="1093010"/>
            <a:chExt cx="25019000" cy="3479800"/>
          </a:xfrm>
          <a:solidFill>
            <a:srgbClr val="323E4E"/>
          </a:solidFill>
        </p:grpSpPr>
        <p:sp>
          <p:nvSpPr>
            <p:cNvPr id="23" name="AutoShape 23"/>
            <p:cNvSpPr/>
            <p:nvPr/>
          </p:nvSpPr>
          <p:spPr>
            <a:xfrm>
              <a:off x="-6897" y="1093010"/>
              <a:ext cx="25019000" cy="3479800"/>
            </a:xfrm>
            <a:prstGeom prst="rect">
              <a:avLst/>
            </a:prstGeom>
            <a:grpFill/>
          </p:spPr>
        </p:sp>
        <p:sp>
          <p:nvSpPr>
            <p:cNvPr id="24" name="TextBox 24"/>
            <p:cNvSpPr txBox="1"/>
            <p:nvPr/>
          </p:nvSpPr>
          <p:spPr>
            <a:xfrm>
              <a:off x="-6897" y="2278780"/>
              <a:ext cx="24869751" cy="97945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pt-BR" sz="5000" spc="504" dirty="0">
                  <a:solidFill>
                    <a:schemeClr val="bg1"/>
                  </a:solidFill>
                  <a:latin typeface="League Spartan Bold"/>
                </a:rPr>
                <a:t>O QUE OFERECEMOS</a:t>
              </a:r>
              <a:endParaRPr lang="en-US" sz="5000" u="none" spc="504" dirty="0">
                <a:solidFill>
                  <a:schemeClr val="bg1"/>
                </a:solidFill>
                <a:latin typeface="League Spartan Bold"/>
              </a:endParaRPr>
            </a:p>
          </p:txBody>
        </p:sp>
      </p:grpSp>
      <p:pic>
        <p:nvPicPr>
          <p:cNvPr id="26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1446" y="4543851"/>
            <a:ext cx="2324685" cy="2324685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446012" y="7236597"/>
            <a:ext cx="1963960" cy="1963960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293507">
            <a:off x="9687559" y="5246700"/>
            <a:ext cx="1357992" cy="556777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2764" y="7148176"/>
            <a:ext cx="1663580" cy="1663580"/>
          </a:xfrm>
          <a:prstGeom prst="rect">
            <a:avLst/>
          </a:prstGeom>
        </p:spPr>
      </p:pic>
      <p:sp>
        <p:nvSpPr>
          <p:cNvPr id="35" name="TextBox 11"/>
          <p:cNvSpPr txBox="1"/>
          <p:nvPr/>
        </p:nvSpPr>
        <p:spPr>
          <a:xfrm>
            <a:off x="11430000" y="7431633"/>
            <a:ext cx="609666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500" spc="89" dirty="0">
                <a:latin typeface="League Spartan Bold"/>
              </a:rPr>
              <a:t>TECNOLOGIA</a:t>
            </a:r>
          </a:p>
          <a:p>
            <a:pPr algn="l">
              <a:lnSpc>
                <a:spcPts val="5040"/>
              </a:lnSpc>
            </a:pPr>
            <a:r>
              <a:rPr lang="pt-BR" sz="3500" spc="89" dirty="0">
                <a:latin typeface="League Spartan Bold"/>
              </a:rPr>
              <a:t>COMUNICAÇÃO ON TIME</a:t>
            </a:r>
            <a:endParaRPr lang="en-US" sz="3500" spc="89" dirty="0">
              <a:latin typeface="League Spartan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22B784-E550-477F-8D9A-D449CC94D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89839"/>
            <a:ext cx="2286000" cy="1190625"/>
          </a:xfrm>
          <a:prstGeom prst="rect">
            <a:avLst/>
          </a:prstGeom>
        </p:spPr>
      </p:pic>
      <p:grpSp>
        <p:nvGrpSpPr>
          <p:cNvPr id="29" name="Group 16">
            <a:extLst>
              <a:ext uri="{FF2B5EF4-FFF2-40B4-BE49-F238E27FC236}">
                <a16:creationId xmlns:a16="http://schemas.microsoft.com/office/drawing/2014/main" id="{D6EF8EEB-8CAF-42A9-9B8B-B96F7E2C1734}"/>
              </a:ext>
            </a:extLst>
          </p:cNvPr>
          <p:cNvGrpSpPr/>
          <p:nvPr/>
        </p:nvGrpSpPr>
        <p:grpSpPr>
          <a:xfrm>
            <a:off x="8404649" y="3558529"/>
            <a:ext cx="282443" cy="6172847"/>
            <a:chOff x="0" y="0"/>
            <a:chExt cx="376590" cy="8230462"/>
          </a:xfrm>
          <a:solidFill>
            <a:srgbClr val="00B050"/>
          </a:solidFill>
        </p:grpSpPr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id="{BDA240F1-A6ED-49DC-95BB-43E81327C25C}"/>
                </a:ext>
              </a:extLst>
            </p:cNvPr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  <a:grpFill/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9E8A84E5-B7BC-4204-BE4B-3C93925643D5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2B9373B1-141E-455D-B089-E4FB92C657CC}"/>
                </a:ext>
              </a:extLst>
            </p:cNvPr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  <a:grpFill/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FDF90AAE-0646-46CC-B1A0-52D4CF1F4F7F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</p:grpSp>
    </p:spTree>
    <p:extLst>
      <p:ext uri="{BB962C8B-B14F-4D97-AF65-F5344CB8AC3E}">
        <p14:creationId xmlns:p14="http://schemas.microsoft.com/office/powerpoint/2010/main" val="188753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0644" y="4418741"/>
            <a:ext cx="477945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endParaRPr lang="en-US" sz="3500" spc="44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60644" y="7431633"/>
            <a:ext cx="475273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endParaRPr lang="en-US" sz="3500" spc="44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875943" y="4383633"/>
            <a:ext cx="477945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endParaRPr lang="en-US" sz="3500" spc="44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875943" y="6644953"/>
            <a:ext cx="4779451" cy="1132929"/>
            <a:chOff x="0" y="-76200"/>
            <a:chExt cx="6372601" cy="151057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76200"/>
              <a:ext cx="6297513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en-US" sz="3500" spc="89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2706"/>
              <a:ext cx="637260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endParaRPr lang="en-US" sz="3500" spc="44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0" y="-50484"/>
            <a:ext cx="18288000" cy="2792698"/>
          </a:xfrm>
          <a:prstGeom prst="rect">
            <a:avLst/>
          </a:prstGeom>
          <a:solidFill>
            <a:srgbClr val="323E4E"/>
          </a:solidFill>
        </p:spPr>
      </p:sp>
      <p:grpSp>
        <p:nvGrpSpPr>
          <p:cNvPr id="41" name="Group 16"/>
          <p:cNvGrpSpPr/>
          <p:nvPr/>
        </p:nvGrpSpPr>
        <p:grpSpPr>
          <a:xfrm>
            <a:off x="3835585" y="3558529"/>
            <a:ext cx="282443" cy="6172847"/>
            <a:chOff x="0" y="0"/>
            <a:chExt cx="376590" cy="8230462"/>
          </a:xfrm>
          <a:solidFill>
            <a:srgbClr val="00B050"/>
          </a:solidFill>
        </p:grpSpPr>
        <p:grpSp>
          <p:nvGrpSpPr>
            <p:cNvPr id="42" name="Group 17"/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  <a:grpFill/>
          </p:grpSpPr>
          <p:sp>
            <p:nvSpPr>
              <p:cNvPr id="45" name="Freeform 18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19"/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  <a:grpFill/>
          </p:grpSpPr>
          <p:sp>
            <p:nvSpPr>
              <p:cNvPr id="44" name="Freeform 20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1CE426-A678-40BD-B4D1-4ADD534050F8}"/>
              </a:ext>
            </a:extLst>
          </p:cNvPr>
          <p:cNvSpPr txBox="1"/>
          <p:nvPr/>
        </p:nvSpPr>
        <p:spPr>
          <a:xfrm>
            <a:off x="4462171" y="3545852"/>
            <a:ext cx="13465811" cy="641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80"/>
              </a:lnSpc>
            </a:pPr>
            <a:r>
              <a:rPr lang="pt-BR" sz="2500" b="1" dirty="0">
                <a:latin typeface="League Spartan Bold"/>
              </a:rPr>
              <a:t>Profissionais seniores </a:t>
            </a:r>
          </a:p>
          <a:p>
            <a:pPr lvl="0">
              <a:lnSpc>
                <a:spcPts val="2880"/>
              </a:lnSpc>
            </a:pPr>
            <a:r>
              <a:rPr lang="pt-BR" sz="2000" dirty="0">
                <a:latin typeface="League Spartan Bold"/>
              </a:rPr>
              <a:t>na execução de tarefas simples às mais complexas</a:t>
            </a:r>
          </a:p>
          <a:p>
            <a:pPr lvl="0">
              <a:lnSpc>
                <a:spcPts val="2880"/>
              </a:lnSpc>
            </a:pPr>
            <a:endParaRPr lang="pt-BR" sz="2500" dirty="0">
              <a:latin typeface="League Spartan Bold"/>
            </a:endParaRPr>
          </a:p>
          <a:p>
            <a:pPr lvl="0">
              <a:lnSpc>
                <a:spcPts val="2880"/>
              </a:lnSpc>
            </a:pPr>
            <a:r>
              <a:rPr lang="pt-BR" sz="2500" b="1" dirty="0">
                <a:latin typeface="League Spartan Bold"/>
              </a:rPr>
              <a:t>Proximidade ao cliente e adaptabilidade ao modelo de negócio</a:t>
            </a:r>
          </a:p>
          <a:p>
            <a:pPr lvl="0">
              <a:lnSpc>
                <a:spcPts val="2880"/>
              </a:lnSpc>
            </a:pPr>
            <a:r>
              <a:rPr lang="pt-BR" sz="2000" dirty="0">
                <a:latin typeface="League Spartan Bold"/>
              </a:rPr>
              <a:t>promovendo segurança e relação de confiança</a:t>
            </a:r>
          </a:p>
          <a:p>
            <a:pPr lvl="0">
              <a:lnSpc>
                <a:spcPts val="2880"/>
              </a:lnSpc>
            </a:pPr>
            <a:endParaRPr lang="pt-BR" sz="2500" b="1" dirty="0">
              <a:latin typeface="League Spartan Bold"/>
            </a:endParaRPr>
          </a:p>
          <a:p>
            <a:pPr lvl="0">
              <a:lnSpc>
                <a:spcPts val="2880"/>
              </a:lnSpc>
            </a:pPr>
            <a:r>
              <a:rPr lang="pt-BR" sz="2500" b="1" dirty="0">
                <a:latin typeface="League Spartan Bold"/>
              </a:rPr>
              <a:t>Visão jurídica aliada à gerencial</a:t>
            </a:r>
            <a:endParaRPr lang="en-US" sz="2500" b="1" dirty="0">
              <a:latin typeface="League Spartan Bold"/>
            </a:endParaRPr>
          </a:p>
          <a:p>
            <a:pPr lvl="0" algn="just">
              <a:lnSpc>
                <a:spcPts val="2880"/>
              </a:lnSpc>
            </a:pPr>
            <a:r>
              <a:rPr lang="pt-BR" sz="2000" dirty="0">
                <a:latin typeface="League Spartan Bold"/>
              </a:rPr>
              <a:t>com base na </a:t>
            </a:r>
            <a:r>
              <a:rPr lang="pt-BR" sz="2000" i="1" dirty="0">
                <a:latin typeface="League Spartan Bold"/>
              </a:rPr>
              <a:t>expertise</a:t>
            </a:r>
            <a:r>
              <a:rPr lang="pt-BR" sz="2000" dirty="0">
                <a:latin typeface="League Spartan Bold"/>
              </a:rPr>
              <a:t> da nossa equipe construída com visão 360º, tanto em escritórios de advocacia como à frente do departamento jurídico e de </a:t>
            </a:r>
            <a:r>
              <a:rPr lang="pt-BR" sz="2000" i="1" dirty="0" err="1">
                <a:latin typeface="League Spartan Bold"/>
              </a:rPr>
              <a:t>compliance</a:t>
            </a:r>
            <a:r>
              <a:rPr lang="pt-BR" sz="2000" dirty="0">
                <a:latin typeface="League Spartan Bold"/>
              </a:rPr>
              <a:t> de grandes empresas </a:t>
            </a:r>
            <a:endParaRPr lang="en-US" sz="2000" dirty="0">
              <a:latin typeface="League Spartan Bold"/>
            </a:endParaRPr>
          </a:p>
          <a:p>
            <a:pPr lvl="0" algn="just">
              <a:lnSpc>
                <a:spcPts val="2880"/>
              </a:lnSpc>
            </a:pPr>
            <a:endParaRPr lang="pt-BR" sz="2500" dirty="0">
              <a:latin typeface="League Spartan Bold"/>
            </a:endParaRPr>
          </a:p>
          <a:p>
            <a:pPr lvl="0">
              <a:lnSpc>
                <a:spcPts val="2880"/>
              </a:lnSpc>
            </a:pPr>
            <a:r>
              <a:rPr lang="pt-BR" sz="2500" b="1" dirty="0">
                <a:latin typeface="League Spartan Bold"/>
              </a:rPr>
              <a:t>Tecnologia</a:t>
            </a:r>
          </a:p>
          <a:p>
            <a:pPr lvl="0">
              <a:lnSpc>
                <a:spcPts val="2880"/>
              </a:lnSpc>
            </a:pPr>
            <a:r>
              <a:rPr lang="pt-BR" sz="2000" dirty="0">
                <a:latin typeface="League Spartan Bold"/>
              </a:rPr>
              <a:t>parcerias com </a:t>
            </a:r>
            <a:r>
              <a:rPr lang="pt-BR" sz="2000" dirty="0" err="1">
                <a:latin typeface="League Spartan Bold"/>
              </a:rPr>
              <a:t>LegalTechs</a:t>
            </a:r>
            <a:r>
              <a:rPr lang="pt-BR" sz="2000" dirty="0">
                <a:latin typeface="League Spartan Bold"/>
              </a:rPr>
              <a:t> e </a:t>
            </a:r>
            <a:r>
              <a:rPr lang="pt-BR" sz="2000" dirty="0" err="1">
                <a:latin typeface="League Spartan Bold"/>
              </a:rPr>
              <a:t>Lawtechs</a:t>
            </a:r>
            <a:r>
              <a:rPr lang="pt-BR" sz="2000" dirty="0">
                <a:latin typeface="League Spartan Bold"/>
              </a:rPr>
              <a:t> e uso de ferramentas sistêmicas</a:t>
            </a:r>
            <a:endParaRPr lang="en-US" sz="2000" dirty="0">
              <a:latin typeface="League Spartan Bold"/>
            </a:endParaRPr>
          </a:p>
          <a:p>
            <a:pPr lvl="0">
              <a:lnSpc>
                <a:spcPts val="2880"/>
              </a:lnSpc>
            </a:pPr>
            <a:endParaRPr lang="pt-BR" sz="2500" dirty="0">
              <a:latin typeface="League Spartan Bold"/>
            </a:endParaRPr>
          </a:p>
          <a:p>
            <a:pPr>
              <a:lnSpc>
                <a:spcPts val="2880"/>
              </a:lnSpc>
            </a:pPr>
            <a:r>
              <a:rPr lang="pt-BR" sz="2500" b="1" dirty="0">
                <a:latin typeface="League Spartan Bold"/>
              </a:rPr>
              <a:t>Serviços jurídicos com indicadores e ferramentas de gestão</a:t>
            </a:r>
          </a:p>
          <a:p>
            <a:pPr>
              <a:lnSpc>
                <a:spcPts val="2880"/>
              </a:lnSpc>
            </a:pPr>
            <a:r>
              <a:rPr lang="pt-BR" sz="2000" dirty="0">
                <a:latin typeface="League Spartan Bold"/>
              </a:rPr>
              <a:t>unindo excelência na prestação de serviços jurídicos e uso de ferramentas gerenciais (sistemas, management </a:t>
            </a:r>
            <a:r>
              <a:rPr lang="pt-BR" sz="2000" dirty="0" err="1">
                <a:latin typeface="League Spartan Bold"/>
              </a:rPr>
              <a:t>plans</a:t>
            </a:r>
            <a:r>
              <a:rPr lang="pt-BR" sz="2000" dirty="0">
                <a:latin typeface="League Spartan Bold"/>
              </a:rPr>
              <a:t> &amp; </a:t>
            </a:r>
            <a:r>
              <a:rPr lang="pt-BR" sz="2000" dirty="0" err="1">
                <a:latin typeface="League Spartan Bold"/>
              </a:rPr>
              <a:t>models</a:t>
            </a:r>
            <a:r>
              <a:rPr lang="pt-BR" sz="2000" dirty="0">
                <a:latin typeface="League Spartan Bold"/>
              </a:rPr>
              <a:t>, design </a:t>
            </a:r>
            <a:r>
              <a:rPr lang="pt-BR" sz="2000" dirty="0" err="1">
                <a:latin typeface="League Spartan Bold"/>
              </a:rPr>
              <a:t>thinking</a:t>
            </a:r>
            <a:r>
              <a:rPr lang="pt-BR" sz="2000" dirty="0">
                <a:latin typeface="League Spartan Bold"/>
              </a:rPr>
              <a:t>, </a:t>
            </a:r>
            <a:r>
              <a:rPr lang="pt-BR" sz="2000" dirty="0" err="1">
                <a:latin typeface="League Spartan Bold"/>
              </a:rPr>
              <a:t>canvas</a:t>
            </a:r>
            <a:r>
              <a:rPr lang="pt-BR" sz="2000" dirty="0">
                <a:latin typeface="League Spartan Bold"/>
              </a:rPr>
              <a:t>, </a:t>
            </a:r>
            <a:r>
              <a:rPr lang="pt-BR" sz="2000" dirty="0" err="1">
                <a:latin typeface="League Spartan Bold"/>
              </a:rPr>
              <a:t>etc</a:t>
            </a:r>
            <a:r>
              <a:rPr lang="pt-BR" sz="2000" dirty="0">
                <a:latin typeface="League Spartan Bold"/>
              </a:rPr>
              <a:t>).</a:t>
            </a:r>
          </a:p>
          <a:p>
            <a:pPr>
              <a:lnSpc>
                <a:spcPts val="2880"/>
              </a:lnSpc>
            </a:pPr>
            <a:endParaRPr lang="pt-BR" sz="2500" b="1" dirty="0">
              <a:latin typeface="League Spartan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F63BA7-6CEE-4E01-8239-1B5FC5347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839"/>
            <a:ext cx="2286000" cy="1190625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3BB3FE0B-44E2-4A92-A97D-622D103B78BA}"/>
              </a:ext>
            </a:extLst>
          </p:cNvPr>
          <p:cNvSpPr txBox="1"/>
          <p:nvPr/>
        </p:nvSpPr>
        <p:spPr>
          <a:xfrm>
            <a:off x="-144398" y="946612"/>
            <a:ext cx="1807238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pt-BR" sz="5000" spc="504" dirty="0">
                <a:solidFill>
                  <a:schemeClr val="bg1"/>
                </a:solidFill>
                <a:latin typeface="League Spartan Bold"/>
              </a:rPr>
              <a:t>PRINCIPAIS FERRAMENTAS</a:t>
            </a:r>
            <a:endParaRPr lang="en-US" sz="5000" u="none" spc="504" dirty="0">
              <a:solidFill>
                <a:schemeClr val="bg1"/>
              </a:solidFill>
              <a:latin typeface="League Spartan Bold"/>
            </a:endParaRPr>
          </a:p>
        </p:txBody>
      </p:sp>
    </p:spTree>
    <p:extLst>
      <p:ext uri="{BB962C8B-B14F-4D97-AF65-F5344CB8AC3E}">
        <p14:creationId xmlns:p14="http://schemas.microsoft.com/office/powerpoint/2010/main" val="24070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2426516" y="4986301"/>
            <a:ext cx="35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4811754" y="3547801"/>
            <a:ext cx="4275209" cy="6093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TRABALHISTA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CIVIL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IMOBILIÁRIO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TRIBUTÁRIO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COMEX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REGULATÓRIO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FAMÍLIA E SUCCESSÕES</a:t>
            </a:r>
          </a:p>
        </p:txBody>
      </p:sp>
      <p:sp>
        <p:nvSpPr>
          <p:cNvPr id="15" name="AutoShape 23"/>
          <p:cNvSpPr/>
          <p:nvPr/>
        </p:nvSpPr>
        <p:spPr>
          <a:xfrm>
            <a:off x="-57037" y="0"/>
            <a:ext cx="18364087" cy="2609849"/>
          </a:xfrm>
          <a:prstGeom prst="rect">
            <a:avLst/>
          </a:prstGeom>
          <a:solidFill>
            <a:srgbClr val="323E4E"/>
          </a:solidFill>
        </p:spPr>
      </p:sp>
      <p:sp>
        <p:nvSpPr>
          <p:cNvPr id="4" name="Retângulo 3"/>
          <p:cNvSpPr/>
          <p:nvPr/>
        </p:nvSpPr>
        <p:spPr>
          <a:xfrm>
            <a:off x="-57037" y="714498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spc="504" dirty="0">
                <a:solidFill>
                  <a:schemeClr val="bg1"/>
                </a:solidFill>
                <a:latin typeface="League Spartan Bold"/>
              </a:rPr>
              <a:t>ESPECIALIDADES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620432" y="3544230"/>
            <a:ext cx="3946914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SOCIETÁRIO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CONTRATOS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MARCAS E PATENTES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LGPD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COMPLIANCE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000" dirty="0">
                <a:latin typeface="League Spartan Bold"/>
                <a:cs typeface="Clear Sans Regular" panose="020B0604020202020204" charset="0"/>
              </a:rPr>
              <a:t>PENAL EMPRESARIAL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3000" dirty="0">
              <a:latin typeface="League Spartan Bold"/>
              <a:cs typeface="Clear Sans Regular" panose="020B0604020202020204" charset="0"/>
            </a:endParaRPr>
          </a:p>
          <a:p>
            <a:pPr lvl="0"/>
            <a:endParaRPr lang="pt-BR" sz="3000" dirty="0">
              <a:solidFill>
                <a:schemeClr val="accent3">
                  <a:lumMod val="40000"/>
                  <a:lumOff val="60000"/>
                </a:schemeClr>
              </a:solidFill>
              <a:latin typeface="League Spartan Bold"/>
              <a:cs typeface="Clear Sans Regular" panose="020B0604020202020204" charset="0"/>
            </a:endParaRPr>
          </a:p>
          <a:p>
            <a:pPr lvl="0" algn="ctr"/>
            <a:endParaRPr lang="pt-BR" sz="3000" dirty="0">
              <a:solidFill>
                <a:schemeClr val="accent3">
                  <a:lumMod val="40000"/>
                  <a:lumOff val="60000"/>
                </a:schemeClr>
              </a:solidFill>
              <a:latin typeface="League Spartan Bold"/>
              <a:cs typeface="Clear Sans Regular" panose="020B060402020202020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851581-5388-46A0-96DA-1B5385C8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89839"/>
            <a:ext cx="2286000" cy="1190625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19368E23-DD18-4B3F-8B5F-069B20604AF2}"/>
              </a:ext>
            </a:extLst>
          </p:cNvPr>
          <p:cNvGrpSpPr/>
          <p:nvPr/>
        </p:nvGrpSpPr>
        <p:grpSpPr>
          <a:xfrm>
            <a:off x="3835585" y="3558529"/>
            <a:ext cx="282443" cy="6172847"/>
            <a:chOff x="0" y="0"/>
            <a:chExt cx="376590" cy="8230462"/>
          </a:xfrm>
          <a:solidFill>
            <a:srgbClr val="00B050"/>
          </a:solidFill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C2C3341F-5A62-4D57-B1C2-DA4FC239148A}"/>
                </a:ext>
              </a:extLst>
            </p:cNvPr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  <a:grpFill/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88E261BA-E6A0-4E3F-8793-296518C098F3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106754FA-FF62-4A45-ABD1-10103D54F14C}"/>
                </a:ext>
              </a:extLst>
            </p:cNvPr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  <a:grpFill/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0608D1BF-27DC-40A8-93D8-44D9FAFDF5BC}"/>
                  </a:ext>
                </a:extLst>
              </p:cNvPr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grpFill/>
            </p:spPr>
          </p:sp>
        </p:grpSp>
      </p:grpSp>
    </p:spTree>
    <p:extLst>
      <p:ext uri="{BB962C8B-B14F-4D97-AF65-F5344CB8AC3E}">
        <p14:creationId xmlns:p14="http://schemas.microsoft.com/office/powerpoint/2010/main" val="34571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81F2713F-263D-9544-8AAF-BA27F62E2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4482" r="3720" b="33657"/>
          <a:stretch/>
        </p:blipFill>
        <p:spPr>
          <a:xfrm>
            <a:off x="152399" y="8572500"/>
            <a:ext cx="2724465" cy="1356220"/>
          </a:xfrm>
          <a:prstGeom prst="rect">
            <a:avLst/>
          </a:prstGeom>
        </p:spPr>
      </p:pic>
      <p:sp>
        <p:nvSpPr>
          <p:cNvPr id="15" name="AutoShape 23"/>
          <p:cNvSpPr/>
          <p:nvPr/>
        </p:nvSpPr>
        <p:spPr>
          <a:xfrm>
            <a:off x="0" y="369712"/>
            <a:ext cx="18288000" cy="2609849"/>
          </a:xfrm>
          <a:prstGeom prst="rect">
            <a:avLst/>
          </a:prstGeom>
          <a:solidFill>
            <a:srgbClr val="323E4E"/>
          </a:solidFill>
        </p:spPr>
      </p:sp>
      <p:sp>
        <p:nvSpPr>
          <p:cNvPr id="4" name="Retângulo 3"/>
          <p:cNvSpPr/>
          <p:nvPr/>
        </p:nvSpPr>
        <p:spPr>
          <a:xfrm>
            <a:off x="-108815" y="1152453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spc="504" dirty="0">
                <a:solidFill>
                  <a:schemeClr val="bg1"/>
                </a:solidFill>
                <a:latin typeface="League Spartan Bold"/>
              </a:rPr>
              <a:t>ESPECIALIDADES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C32934A8-87ED-E64A-9756-869EBCF763B2}"/>
              </a:ext>
            </a:extLst>
          </p:cNvPr>
          <p:cNvGrpSpPr/>
          <p:nvPr/>
        </p:nvGrpSpPr>
        <p:grpSpPr>
          <a:xfrm>
            <a:off x="1430768" y="3954895"/>
            <a:ext cx="4743277" cy="4665554"/>
            <a:chOff x="0" y="0"/>
            <a:chExt cx="1563189" cy="1851327"/>
          </a:xfrm>
          <a:solidFill>
            <a:schemeClr val="bg1"/>
          </a:solidFill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88EBCDFB-2146-E044-80D9-8D5809B7AC14}"/>
                </a:ext>
              </a:extLst>
            </p:cNvPr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0109C693-DE0B-A14C-995B-2EB368051C82}"/>
              </a:ext>
            </a:extLst>
          </p:cNvPr>
          <p:cNvSpPr/>
          <p:nvPr/>
        </p:nvSpPr>
        <p:spPr>
          <a:xfrm>
            <a:off x="2426516" y="4471877"/>
            <a:ext cx="35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5DADE1B-3C0A-C54B-B23C-DBC068987990}"/>
              </a:ext>
            </a:extLst>
          </p:cNvPr>
          <p:cNvSpPr/>
          <p:nvPr/>
        </p:nvSpPr>
        <p:spPr>
          <a:xfrm>
            <a:off x="2638856" y="3026392"/>
            <a:ext cx="22849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TRABALHISTA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8444208-B9D1-F141-ADB9-D87E9D30077A}"/>
              </a:ext>
            </a:extLst>
          </p:cNvPr>
          <p:cNvSpPr/>
          <p:nvPr/>
        </p:nvSpPr>
        <p:spPr>
          <a:xfrm>
            <a:off x="7929755" y="3009900"/>
            <a:ext cx="22108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IMOBILIÁRIO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3D4BE11-C286-1346-A498-1DE5C081CD36}"/>
              </a:ext>
            </a:extLst>
          </p:cNvPr>
          <p:cNvSpPr/>
          <p:nvPr/>
        </p:nvSpPr>
        <p:spPr>
          <a:xfrm>
            <a:off x="12434670" y="3028876"/>
            <a:ext cx="44712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SOCIETÁRIO / CONTRATUAL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6AAD8CD-6D22-5242-B4DB-FB3D4E4927C0}"/>
              </a:ext>
            </a:extLst>
          </p:cNvPr>
          <p:cNvSpPr/>
          <p:nvPr/>
        </p:nvSpPr>
        <p:spPr>
          <a:xfrm>
            <a:off x="7553394" y="4939659"/>
            <a:ext cx="3561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Parametrização valores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Imprevisibilidade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cashflow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 e/ou impacto AOP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Otimização financeira de garantias processuais (depósitos, cartas de fiança, seguro-garantia, arrestos)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6B87C6F0-EBAE-1847-9ED4-B643F8B2EC24}"/>
              </a:ext>
            </a:extLst>
          </p:cNvPr>
          <p:cNvGrpSpPr/>
          <p:nvPr/>
        </p:nvGrpSpPr>
        <p:grpSpPr>
          <a:xfrm>
            <a:off x="6726939" y="3921908"/>
            <a:ext cx="4743277" cy="4665554"/>
            <a:chOff x="0" y="0"/>
            <a:chExt cx="1563189" cy="1851327"/>
          </a:xfrm>
          <a:solidFill>
            <a:schemeClr val="bg1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77CF318C-1E2B-3140-9177-9B3BF3AEDEC4}"/>
                </a:ext>
              </a:extLst>
            </p:cNvPr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3C1140F2-F87B-0743-9B9E-6533A27A34E4}"/>
              </a:ext>
            </a:extLst>
          </p:cNvPr>
          <p:cNvSpPr/>
          <p:nvPr/>
        </p:nvSpPr>
        <p:spPr>
          <a:xfrm>
            <a:off x="12023110" y="3954894"/>
            <a:ext cx="4743277" cy="4665557"/>
          </a:xfrm>
          <a:custGeom>
            <a:avLst/>
            <a:gdLst/>
            <a:ahLst/>
            <a:cxnLst/>
            <a:rect l="l" t="t" r="r" b="b"/>
            <a:pathLst>
              <a:path w="1563189" h="1851328">
                <a:moveTo>
                  <a:pt x="1438729" y="1851328"/>
                </a:moveTo>
                <a:lnTo>
                  <a:pt x="124460" y="1851328"/>
                </a:lnTo>
                <a:cubicBezTo>
                  <a:pt x="55880" y="1851328"/>
                  <a:pt x="0" y="1795447"/>
                  <a:pt x="0" y="172686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38729" y="0"/>
                </a:lnTo>
                <a:cubicBezTo>
                  <a:pt x="1507309" y="0"/>
                  <a:pt x="1563189" y="55880"/>
                  <a:pt x="1563189" y="124460"/>
                </a:cubicBezTo>
                <a:lnTo>
                  <a:pt x="1563189" y="1726867"/>
                </a:lnTo>
                <a:cubicBezTo>
                  <a:pt x="1563189" y="1795448"/>
                  <a:pt x="1507309" y="1851328"/>
                  <a:pt x="1438729" y="1851328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96320D0-5DCE-A44E-BF36-2390F4837BD5}"/>
              </a:ext>
            </a:extLst>
          </p:cNvPr>
          <p:cNvSpPr/>
          <p:nvPr/>
        </p:nvSpPr>
        <p:spPr>
          <a:xfrm>
            <a:off x="12289770" y="4325110"/>
            <a:ext cx="4339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Estruturação societária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Preservação do patrimônio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Condução de </a:t>
            </a:r>
            <a:r>
              <a:rPr lang="pt-BR" i="1" dirty="0" err="1">
                <a:latin typeface="League Spartan Bold"/>
              </a:rPr>
              <a:t>due</a:t>
            </a:r>
            <a:r>
              <a:rPr lang="pt-BR" i="1" dirty="0">
                <a:latin typeface="League Spartan Bold"/>
              </a:rPr>
              <a:t> </a:t>
            </a:r>
            <a:r>
              <a:rPr lang="pt-BR" i="1" dirty="0" err="1">
                <a:latin typeface="League Spartan Bold"/>
              </a:rPr>
              <a:t>diligences</a:t>
            </a:r>
            <a:r>
              <a:rPr lang="pt-BR" i="1" dirty="0">
                <a:latin typeface="League Spartan Bold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i="1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Fusões e aquisições (M&amp;A)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Elaboração, análise e negociação de contratos </a:t>
            </a:r>
            <a:r>
              <a:rPr lang="en-US" dirty="0">
                <a:latin typeface="League Spartan Bold"/>
              </a:rPr>
              <a:t>e </a:t>
            </a:r>
            <a:r>
              <a:rPr lang="en-US" dirty="0" err="1">
                <a:latin typeface="League Spartan Bold"/>
              </a:rPr>
              <a:t>instrumentos</a:t>
            </a:r>
            <a:r>
              <a:rPr lang="en-US" dirty="0">
                <a:latin typeface="League Spartan Bold"/>
              </a:rPr>
              <a:t> </a:t>
            </a:r>
            <a:r>
              <a:rPr lang="en-US" dirty="0" err="1">
                <a:latin typeface="League Spartan Bold"/>
              </a:rPr>
              <a:t>diversos</a:t>
            </a:r>
            <a:r>
              <a:rPr lang="en-US" dirty="0">
                <a:latin typeface="League Spartan Bold"/>
              </a:rPr>
              <a:t> </a:t>
            </a: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Desenvolvimento de estruturas de Governança Corporativa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lvl="0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BBC32F5-E3F5-1446-8C51-F430B8197749}"/>
              </a:ext>
            </a:extLst>
          </p:cNvPr>
          <p:cNvSpPr/>
          <p:nvPr/>
        </p:nvSpPr>
        <p:spPr>
          <a:xfrm>
            <a:off x="7000500" y="4325110"/>
            <a:ext cx="4353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Regularização de imóveis</a:t>
            </a:r>
          </a:p>
          <a:p>
            <a:pPr lvl="0"/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Auditorias/</a:t>
            </a:r>
            <a:r>
              <a:rPr lang="pt-BR" i="1" dirty="0" err="1">
                <a:latin typeface="League Spartan Bold"/>
              </a:rPr>
              <a:t>due</a:t>
            </a:r>
            <a:r>
              <a:rPr lang="pt-BR" i="1" dirty="0">
                <a:latin typeface="League Spartan Bold"/>
              </a:rPr>
              <a:t> </a:t>
            </a:r>
            <a:r>
              <a:rPr lang="pt-BR" i="1" dirty="0" err="1">
                <a:latin typeface="League Spartan Bold"/>
              </a:rPr>
              <a:t>diligences</a:t>
            </a:r>
            <a:endParaRPr lang="pt-BR" i="1" dirty="0">
              <a:latin typeface="League Spartan Bold"/>
            </a:endParaRPr>
          </a:p>
          <a:p>
            <a:pPr lvl="0"/>
            <a:endParaRPr lang="en-US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Assessoria em Negócios imobiliários (estruturação, desenvolvimento, </a:t>
            </a:r>
            <a:r>
              <a:rPr lang="pt-BR" dirty="0" err="1">
                <a:latin typeface="League Spartan Bold"/>
              </a:rPr>
              <a:t>etc</a:t>
            </a:r>
            <a:r>
              <a:rPr lang="pt-BR" dirty="0">
                <a:latin typeface="League Spartan Bold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League Spartan Bold"/>
              </a:rPr>
              <a:t>Contratos</a:t>
            </a:r>
            <a:r>
              <a:rPr lang="en-US" dirty="0">
                <a:latin typeface="League Spartan Bold"/>
              </a:rPr>
              <a:t> e </a:t>
            </a:r>
            <a:r>
              <a:rPr lang="en-US" dirty="0" err="1">
                <a:latin typeface="League Spartan Bold"/>
              </a:rPr>
              <a:t>instrumentos</a:t>
            </a:r>
            <a:r>
              <a:rPr lang="en-US" dirty="0">
                <a:latin typeface="League Spartan Bold"/>
              </a:rPr>
              <a:t> </a:t>
            </a:r>
            <a:r>
              <a:rPr lang="en-US" dirty="0" err="1">
                <a:latin typeface="League Spartan Bold"/>
              </a:rPr>
              <a:t>diversos</a:t>
            </a:r>
            <a:r>
              <a:rPr lang="en-US" dirty="0">
                <a:latin typeface="League Spartan Bold"/>
              </a:rPr>
              <a:t> (</a:t>
            </a:r>
            <a:r>
              <a:rPr lang="pt-BR" dirty="0" err="1">
                <a:latin typeface="League Spartan Bold"/>
              </a:rPr>
              <a:t>turn-key</a:t>
            </a:r>
            <a:r>
              <a:rPr lang="pt-BR" dirty="0">
                <a:latin typeface="League Spartan Bold"/>
              </a:rPr>
              <a:t>, </a:t>
            </a:r>
            <a:r>
              <a:rPr lang="en-US" dirty="0">
                <a:latin typeface="League Spartan Bold"/>
              </a:rPr>
              <a:t>built-to-suit, sale and lease back, </a:t>
            </a:r>
            <a:r>
              <a:rPr lang="en-US" dirty="0" err="1">
                <a:latin typeface="League Spartan Bold"/>
              </a:rPr>
              <a:t>etc</a:t>
            </a:r>
            <a:r>
              <a:rPr lang="en-US" dirty="0">
                <a:latin typeface="League Spartan Bold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Garantias e financiamento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Estruturação de Fundos de Investimentos Imobiliários (FII) 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7C4252C-5ADA-A344-B901-EFA3F31B57B3}"/>
              </a:ext>
            </a:extLst>
          </p:cNvPr>
          <p:cNvSpPr/>
          <p:nvPr/>
        </p:nvSpPr>
        <p:spPr>
          <a:xfrm>
            <a:off x="1717002" y="4471877"/>
            <a:ext cx="42706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Consultivo trabalhista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Gestão e condução de processos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Especialização em casos envolvendo a Lei 11.442/07 (Lei do Transportador Autônomo de Carga)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Condução de casos especiais junto ao MPT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Negociações Sindicais </a:t>
            </a:r>
          </a:p>
          <a:p>
            <a:pPr lvl="0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</p:spTree>
    <p:extLst>
      <p:ext uri="{BB962C8B-B14F-4D97-AF65-F5344CB8AC3E}">
        <p14:creationId xmlns:p14="http://schemas.microsoft.com/office/powerpoint/2010/main" val="397436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81F2713F-263D-9544-8AAF-BA27F62E2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4482" r="3720" b="33657"/>
          <a:stretch/>
        </p:blipFill>
        <p:spPr>
          <a:xfrm>
            <a:off x="152399" y="8572500"/>
            <a:ext cx="2724465" cy="1356220"/>
          </a:xfrm>
          <a:prstGeom prst="rect">
            <a:avLst/>
          </a:prstGeom>
        </p:spPr>
      </p:pic>
      <p:sp>
        <p:nvSpPr>
          <p:cNvPr id="15" name="AutoShape 23"/>
          <p:cNvSpPr/>
          <p:nvPr/>
        </p:nvSpPr>
        <p:spPr>
          <a:xfrm>
            <a:off x="0" y="369712"/>
            <a:ext cx="18288000" cy="2609849"/>
          </a:xfrm>
          <a:prstGeom prst="rect">
            <a:avLst/>
          </a:prstGeom>
          <a:solidFill>
            <a:srgbClr val="323E4E"/>
          </a:solidFill>
        </p:spPr>
      </p:sp>
      <p:sp>
        <p:nvSpPr>
          <p:cNvPr id="4" name="Retângulo 3"/>
          <p:cNvSpPr/>
          <p:nvPr/>
        </p:nvSpPr>
        <p:spPr>
          <a:xfrm>
            <a:off x="-108815" y="1152453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spc="504" dirty="0">
                <a:solidFill>
                  <a:schemeClr val="bg1"/>
                </a:solidFill>
                <a:latin typeface="League Spartan Bold"/>
              </a:rPr>
              <a:t>ESPECIALIDADES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5243AA32-EA3E-6941-AEF9-0B2EBD5F5DB9}"/>
              </a:ext>
            </a:extLst>
          </p:cNvPr>
          <p:cNvGrpSpPr/>
          <p:nvPr/>
        </p:nvGrpSpPr>
        <p:grpSpPr>
          <a:xfrm>
            <a:off x="1430768" y="3948681"/>
            <a:ext cx="4743277" cy="4665554"/>
            <a:chOff x="0" y="0"/>
            <a:chExt cx="1563189" cy="1851327"/>
          </a:xfrm>
          <a:solidFill>
            <a:schemeClr val="bg1"/>
          </a:solidFill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B357EFA1-0956-7C47-A602-1B53695BB330}"/>
                </a:ext>
              </a:extLst>
            </p:cNvPr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744ADE85-2DD2-534B-9C5D-0615B4A02542}"/>
              </a:ext>
            </a:extLst>
          </p:cNvPr>
          <p:cNvSpPr/>
          <p:nvPr/>
        </p:nvSpPr>
        <p:spPr>
          <a:xfrm>
            <a:off x="2426516" y="4465663"/>
            <a:ext cx="35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CA2BAA6-87DD-8942-B4E5-C874034D550C}"/>
              </a:ext>
            </a:extLst>
          </p:cNvPr>
          <p:cNvSpPr/>
          <p:nvPr/>
        </p:nvSpPr>
        <p:spPr>
          <a:xfrm>
            <a:off x="2744652" y="3020178"/>
            <a:ext cx="2073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TRIBUTÁRIO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DEFC09F-9BAC-094B-9725-9FF3A14332D0}"/>
              </a:ext>
            </a:extLst>
          </p:cNvPr>
          <p:cNvSpPr/>
          <p:nvPr/>
        </p:nvSpPr>
        <p:spPr>
          <a:xfrm>
            <a:off x="6681180" y="3020178"/>
            <a:ext cx="47080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CIVIL / FAMÍLIA E SUCESSÕES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00350B7-0B32-EE40-A564-0BA92E94BB11}"/>
              </a:ext>
            </a:extLst>
          </p:cNvPr>
          <p:cNvSpPr/>
          <p:nvPr/>
        </p:nvSpPr>
        <p:spPr>
          <a:xfrm>
            <a:off x="12732313" y="3009900"/>
            <a:ext cx="3271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LGPD/COMPLIANCE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00084AB-1878-3D4F-AB10-98C0D4854AB3}"/>
              </a:ext>
            </a:extLst>
          </p:cNvPr>
          <p:cNvSpPr/>
          <p:nvPr/>
        </p:nvSpPr>
        <p:spPr>
          <a:xfrm>
            <a:off x="7553394" y="4933445"/>
            <a:ext cx="3561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Parametrização valores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Imprevisibilidade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cashflow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 e/ou impacto AOP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 Bold"/>
              </a:rPr>
              <a:t>Otimização financeira de garantias processuais (depósitos, cartas de fiança, seguro-garantia, arrestos)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D8A9F8EC-28E6-0642-8336-BA6DA7C4EB5E}"/>
              </a:ext>
            </a:extLst>
          </p:cNvPr>
          <p:cNvGrpSpPr/>
          <p:nvPr/>
        </p:nvGrpSpPr>
        <p:grpSpPr>
          <a:xfrm>
            <a:off x="6726939" y="3915694"/>
            <a:ext cx="4743277" cy="4665554"/>
            <a:chOff x="0" y="0"/>
            <a:chExt cx="1563189" cy="1851327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88BAA959-246C-E841-B302-3F1864D34551}"/>
                </a:ext>
              </a:extLst>
            </p:cNvPr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Freeform 3">
            <a:extLst>
              <a:ext uri="{FF2B5EF4-FFF2-40B4-BE49-F238E27FC236}">
                <a16:creationId xmlns:a16="http://schemas.microsoft.com/office/drawing/2014/main" id="{7398E200-471A-1441-AC3E-5092EA2322AC}"/>
              </a:ext>
            </a:extLst>
          </p:cNvPr>
          <p:cNvSpPr/>
          <p:nvPr/>
        </p:nvSpPr>
        <p:spPr>
          <a:xfrm>
            <a:off x="12023110" y="3948680"/>
            <a:ext cx="4743277" cy="4665557"/>
          </a:xfrm>
          <a:custGeom>
            <a:avLst/>
            <a:gdLst/>
            <a:ahLst/>
            <a:cxnLst/>
            <a:rect l="l" t="t" r="r" b="b"/>
            <a:pathLst>
              <a:path w="1563189" h="1851328">
                <a:moveTo>
                  <a:pt x="1438729" y="1851328"/>
                </a:moveTo>
                <a:lnTo>
                  <a:pt x="124460" y="1851328"/>
                </a:lnTo>
                <a:cubicBezTo>
                  <a:pt x="55880" y="1851328"/>
                  <a:pt x="0" y="1795447"/>
                  <a:pt x="0" y="172686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38729" y="0"/>
                </a:lnTo>
                <a:cubicBezTo>
                  <a:pt x="1507309" y="0"/>
                  <a:pt x="1563189" y="55880"/>
                  <a:pt x="1563189" y="124460"/>
                </a:cubicBezTo>
                <a:lnTo>
                  <a:pt x="1563189" y="1726867"/>
                </a:lnTo>
                <a:cubicBezTo>
                  <a:pt x="1563189" y="1795448"/>
                  <a:pt x="1507309" y="1851328"/>
                  <a:pt x="1438729" y="1851328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80FE47F-6061-A24E-BFCB-1DE3E4B45F6A}"/>
              </a:ext>
            </a:extLst>
          </p:cNvPr>
          <p:cNvSpPr/>
          <p:nvPr/>
        </p:nvSpPr>
        <p:spPr>
          <a:xfrm>
            <a:off x="7117663" y="4426631"/>
            <a:ext cx="3961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Consultivo e Contencioso Cível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Gestão e atuação processual judicial e administrativa com foco redução de passivo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Relação de consumo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Recuperação de créditos e ativos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Inventário, Divórcio e Partilha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Planejamento Sucessório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42C05AF-E408-0E49-9C1C-467C276ABD37}"/>
              </a:ext>
            </a:extLst>
          </p:cNvPr>
          <p:cNvSpPr/>
          <p:nvPr/>
        </p:nvSpPr>
        <p:spPr>
          <a:xfrm>
            <a:off x="1749346" y="4426631"/>
            <a:ext cx="42382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Consultivo e Contencioso Tributário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Recuperação de créditos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Gestão e negociação de passivos (judicial/extrajudicial)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Planejamento tributário e regimes especiais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PERDCOMP e demais compensações tributárias e fiscais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DBB834B-5C7E-3B41-9D8A-E6B3DD515F0A}"/>
              </a:ext>
            </a:extLst>
          </p:cNvPr>
          <p:cNvSpPr/>
          <p:nvPr/>
        </p:nvSpPr>
        <p:spPr>
          <a:xfrm>
            <a:off x="12227214" y="4366920"/>
            <a:ext cx="47432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Desenvolvimento de programas de </a:t>
            </a:r>
            <a:r>
              <a:rPr lang="pt-BR" i="1" dirty="0" err="1">
                <a:latin typeface="League Spartan Bold"/>
              </a:rPr>
              <a:t>compliance</a:t>
            </a:r>
            <a:endParaRPr lang="pt-BR" i="1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Gestão de canal de denúncias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Elaboração de políticas e código de ética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Investigações internas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Desenvolvimento de programas de LGPD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Gestão do programa como DPO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lvl="0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</p:spTree>
    <p:extLst>
      <p:ext uri="{BB962C8B-B14F-4D97-AF65-F5344CB8AC3E}">
        <p14:creationId xmlns:p14="http://schemas.microsoft.com/office/powerpoint/2010/main" val="379789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98C4889E-C4B2-9746-A732-C48820A03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4482" r="3720" b="33657"/>
          <a:stretch/>
        </p:blipFill>
        <p:spPr>
          <a:xfrm>
            <a:off x="152399" y="8572500"/>
            <a:ext cx="2724465" cy="1356220"/>
          </a:xfrm>
          <a:prstGeom prst="rect">
            <a:avLst/>
          </a:prstGeom>
        </p:spPr>
      </p:pic>
      <p:sp>
        <p:nvSpPr>
          <p:cNvPr id="15" name="AutoShape 23"/>
          <p:cNvSpPr/>
          <p:nvPr/>
        </p:nvSpPr>
        <p:spPr>
          <a:xfrm>
            <a:off x="-1" y="440248"/>
            <a:ext cx="18288001" cy="2609849"/>
          </a:xfrm>
          <a:prstGeom prst="rect">
            <a:avLst/>
          </a:prstGeom>
          <a:solidFill>
            <a:srgbClr val="323E4E"/>
          </a:solidFill>
        </p:spPr>
      </p:sp>
      <p:sp>
        <p:nvSpPr>
          <p:cNvPr id="4" name="Retângulo 3"/>
          <p:cNvSpPr/>
          <p:nvPr/>
        </p:nvSpPr>
        <p:spPr>
          <a:xfrm>
            <a:off x="-108815" y="1185085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spc="504" dirty="0">
                <a:solidFill>
                  <a:schemeClr val="bg1"/>
                </a:solidFill>
                <a:latin typeface="League Spartan Bold"/>
              </a:rPr>
              <a:t>ESPECIALIDADES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24959D7-CA4E-5245-903D-AFACBDD117E9}"/>
              </a:ext>
            </a:extLst>
          </p:cNvPr>
          <p:cNvSpPr/>
          <p:nvPr/>
        </p:nvSpPr>
        <p:spPr>
          <a:xfrm>
            <a:off x="2426516" y="4437580"/>
            <a:ext cx="35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D32D4DB-C3A5-3145-B58D-5DCD90246623}"/>
              </a:ext>
            </a:extLst>
          </p:cNvPr>
          <p:cNvSpPr/>
          <p:nvPr/>
        </p:nvSpPr>
        <p:spPr>
          <a:xfrm>
            <a:off x="3696607" y="3015896"/>
            <a:ext cx="4582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PROPRIEDADE INTELECTUAL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36D33244-13D6-1B49-962E-16E500CFB8D4}"/>
              </a:ext>
            </a:extLst>
          </p:cNvPr>
          <p:cNvGrpSpPr/>
          <p:nvPr/>
        </p:nvGrpSpPr>
        <p:grpSpPr>
          <a:xfrm>
            <a:off x="3615982" y="3951773"/>
            <a:ext cx="4743277" cy="4665554"/>
            <a:chOff x="0" y="0"/>
            <a:chExt cx="1563189" cy="1851327"/>
          </a:xfrm>
          <a:solidFill>
            <a:schemeClr val="bg1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0DE19E12-7A36-C344-AAE0-F6922B40F43D}"/>
                </a:ext>
              </a:extLst>
            </p:cNvPr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26236E62-4F97-DC42-B70F-2456F00F6C42}"/>
              </a:ext>
            </a:extLst>
          </p:cNvPr>
          <p:cNvSpPr/>
          <p:nvPr/>
        </p:nvSpPr>
        <p:spPr>
          <a:xfrm>
            <a:off x="9928743" y="3951773"/>
            <a:ext cx="4743277" cy="4665557"/>
          </a:xfrm>
          <a:custGeom>
            <a:avLst/>
            <a:gdLst/>
            <a:ahLst/>
            <a:cxnLst/>
            <a:rect l="l" t="t" r="r" b="b"/>
            <a:pathLst>
              <a:path w="1563189" h="1851328">
                <a:moveTo>
                  <a:pt x="1438729" y="1851328"/>
                </a:moveTo>
                <a:lnTo>
                  <a:pt x="124460" y="1851328"/>
                </a:lnTo>
                <a:cubicBezTo>
                  <a:pt x="55880" y="1851328"/>
                  <a:pt x="0" y="1795447"/>
                  <a:pt x="0" y="172686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38729" y="0"/>
                </a:lnTo>
                <a:cubicBezTo>
                  <a:pt x="1507309" y="0"/>
                  <a:pt x="1563189" y="55880"/>
                  <a:pt x="1563189" y="124460"/>
                </a:cubicBezTo>
                <a:lnTo>
                  <a:pt x="1563189" y="1726867"/>
                </a:lnTo>
                <a:cubicBezTo>
                  <a:pt x="1563189" y="1795448"/>
                  <a:pt x="1507309" y="1851328"/>
                  <a:pt x="1438729" y="1851328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8068243-1C82-3A4D-A39B-CCF7A62CD53C}"/>
              </a:ext>
            </a:extLst>
          </p:cNvPr>
          <p:cNvSpPr/>
          <p:nvPr/>
        </p:nvSpPr>
        <p:spPr>
          <a:xfrm>
            <a:off x="4006706" y="4351363"/>
            <a:ext cx="39618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Direitos Autorais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Assessoria em Marcas e Patentes (nacionais e internacionais)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Registro junto ao INPI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Implementação do Novo Marco Civil da Internet no  Brasil e a boas praticas internacionais (ex. GPDR)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B7CFEB8-7BF6-8648-BE5F-D8F04CB0B4CE}"/>
              </a:ext>
            </a:extLst>
          </p:cNvPr>
          <p:cNvSpPr/>
          <p:nvPr/>
        </p:nvSpPr>
        <p:spPr>
          <a:xfrm>
            <a:off x="10155919" y="4351363"/>
            <a:ext cx="4288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Assessoria consultiva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Elaboração de pareceres jurídicos e opiniões legais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Atuação em inquéritos e processos judiciais, em todas as instancias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League Spartan Bold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League Spartan Bold"/>
              </a:rPr>
              <a:t>Acompanhamento em Delegacias e demais unidades policiais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  <a:p>
            <a:pPr lvl="0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League Spartan Bold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5410A17-FE9B-A146-A46C-6034EF250CD9}"/>
              </a:ext>
            </a:extLst>
          </p:cNvPr>
          <p:cNvSpPr/>
          <p:nvPr/>
        </p:nvSpPr>
        <p:spPr>
          <a:xfrm>
            <a:off x="10558654" y="2981694"/>
            <a:ext cx="3483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dirty="0">
                <a:solidFill>
                  <a:schemeClr val="bg1"/>
                </a:solidFill>
                <a:latin typeface="League Spartan Bold"/>
                <a:cs typeface="Clear Sans Regular" panose="020B0604020202020204" charset="0"/>
              </a:rPr>
              <a:t>PENAL EMPRESARIAL</a:t>
            </a:r>
          </a:p>
        </p:txBody>
      </p:sp>
    </p:spTree>
    <p:extLst>
      <p:ext uri="{BB962C8B-B14F-4D97-AF65-F5344CB8AC3E}">
        <p14:creationId xmlns:p14="http://schemas.microsoft.com/office/powerpoint/2010/main" val="177052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732</Words>
  <Application>Microsoft Office PowerPoint</Application>
  <PresentationFormat>Personalizar</PresentationFormat>
  <Paragraphs>166</Paragraphs>
  <Slides>10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Calibri</vt:lpstr>
      <vt:lpstr>Arial</vt:lpstr>
      <vt:lpstr>League Spartan Bold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Mechi Nunes</dc:creator>
  <cp:lastModifiedBy>Verena Rocha</cp:lastModifiedBy>
  <cp:revision>23</cp:revision>
  <dcterms:created xsi:type="dcterms:W3CDTF">2020-11-26T18:13:47Z</dcterms:created>
  <dcterms:modified xsi:type="dcterms:W3CDTF">2021-03-14T19:29:35Z</dcterms:modified>
</cp:coreProperties>
</file>